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92" y="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0403FAA-746D-5BAF-F47D-2D7BD5D841B9}"/>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240E1C6D-9A30-48D8-E610-4FBA5FE6C3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93" name="Google Shape;193;g9504e29505_0_0:notes">
            <a:extLst>
              <a:ext uri="{FF2B5EF4-FFF2-40B4-BE49-F238E27FC236}">
                <a16:creationId xmlns:a16="http://schemas.microsoft.com/office/drawing/2014/main" id="{D05D9A59-D08A-8151-A4C0-434EF89224E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3998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B2EA61C0-B582-5709-861D-2FDC5B4D1E41}"/>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87AFC4C-6722-4EED-FCFC-3504E307A2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93" name="Google Shape;193;g9504e29505_0_0:notes">
            <a:extLst>
              <a:ext uri="{FF2B5EF4-FFF2-40B4-BE49-F238E27FC236}">
                <a16:creationId xmlns:a16="http://schemas.microsoft.com/office/drawing/2014/main" id="{0A6F972C-EB9E-24BD-EAC6-ACE6A5AA41D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9409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8671946-0A71-3BC8-32E8-F3FD8CD843FD}"/>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E08E5FA-5BD5-A6D1-B6B8-8D6B04A1B5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93" name="Google Shape;193;g9504e29505_0_0:notes">
            <a:extLst>
              <a:ext uri="{FF2B5EF4-FFF2-40B4-BE49-F238E27FC236}">
                <a16:creationId xmlns:a16="http://schemas.microsoft.com/office/drawing/2014/main" id="{9ECEB4A8-2803-E707-6A91-EDD9645E98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7183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308500DA-1CE1-33A5-B075-399C7F4A1FA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D4B5CA30-EB09-0C3C-C6E5-D735BD6588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93" name="Google Shape;193;g9504e29505_0_0:notes">
            <a:extLst>
              <a:ext uri="{FF2B5EF4-FFF2-40B4-BE49-F238E27FC236}">
                <a16:creationId xmlns:a16="http://schemas.microsoft.com/office/drawing/2014/main" id="{CC2413D1-F265-3B53-17F2-E06D295B7A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6547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6.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www.practical-devsecops.com/devsecops-automation/?srsltid=AfmBOorRotn033CybMl3mRK-yOT5k0tBo6ZbnzZdEtY2xSOgS9NyITq8" TargetMode="External"/><Relationship Id="rId3" Type="http://schemas.openxmlformats.org/officeDocument/2006/relationships/audio" Target="../media/media18.m4a"/><Relationship Id="rId7" Type="http://schemas.openxmlformats.org/officeDocument/2006/relationships/hyperlink" Target="http://www.sonarsource.com/resources/library/secure-coding/" TargetMode="External"/><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hyperlink" Target="http://www.geeksforgeeks.org/ethical-hacking/defence-in-depth/" TargetMode="External"/><Relationship Id="rId11" Type="http://schemas.openxmlformats.org/officeDocument/2006/relationships/image" Target="../media/image4.png"/><Relationship Id="rId5" Type="http://schemas.openxmlformats.org/officeDocument/2006/relationships/notesSlide" Target="../notesSlides/notesSlide18.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hyperlink" Target="http://www.sentinelone.com/cybersecurity-101/cybersecurity/information-security-risk-assessmen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Sachin Gurung</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70980156-8B5C-9289-BDAD-D61404FF9DC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538"/>
    </mc:Choice>
    <mc:Fallback>
      <p:transition spd="slow" advTm="16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D6712D5-6CD8-284C-FBCB-337C5F96DEF8}"/>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CF1385F-3078-188F-CA48-EB659F5E1940}"/>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FFD9D2B0-14E2-FF7E-A636-8306FB693A3C}"/>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Does resizing larger increase the size correctly?</a:t>
            </a:r>
          </a:p>
          <a:p>
            <a:pPr marL="0" lvl="0" indent="0" algn="l" rtl="0">
              <a:lnSpc>
                <a:spcPct val="90000"/>
              </a:lnSpc>
              <a:spcBef>
                <a:spcPts val="1000"/>
              </a:spcBef>
              <a:spcAft>
                <a:spcPts val="0"/>
              </a:spcAft>
              <a:buSzPts val="1800"/>
              <a:buNone/>
            </a:pPr>
            <a:r>
              <a:rPr lang="en-US" dirty="0"/>
              <a:t>(Test: ResizingLargerIncreasesSize)</a:t>
            </a:r>
          </a:p>
          <a:p>
            <a:pPr marL="342900"/>
            <a:r>
              <a:rPr lang="en-US" dirty="0"/>
              <a:t>Resizes vector to larger size</a:t>
            </a:r>
          </a:p>
          <a:p>
            <a:pPr marL="342900"/>
            <a:r>
              <a:rPr lang="en-US" dirty="0"/>
              <a:t>Confirms new size matches expected</a:t>
            </a:r>
          </a:p>
          <a:p>
            <a:pPr marL="342900"/>
            <a:r>
              <a:rPr lang="en-US" dirty="0"/>
              <a:t>Result: PASS</a:t>
            </a:r>
            <a:endParaRPr dirty="0"/>
          </a:p>
        </p:txBody>
      </p:sp>
      <p:pic>
        <p:nvPicPr>
          <p:cNvPr id="197" name="Google Shape;197;g9504e29505_0_0" descr="Green Pace logo">
            <a:extLst>
              <a:ext uri="{FF2B5EF4-FFF2-40B4-BE49-F238E27FC236}">
                <a16:creationId xmlns:a16="http://schemas.microsoft.com/office/drawing/2014/main" id="{F1BAF208-6BEF-8A94-33AB-98533CF496F2}"/>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4726E0C-EEE7-355D-508D-277C1A74304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106738064"/>
      </p:ext>
    </p:extLst>
  </p:cSld>
  <p:clrMapOvr>
    <a:masterClrMapping/>
  </p:clrMapOvr>
  <mc:AlternateContent xmlns:mc="http://schemas.openxmlformats.org/markup-compatibility/2006">
    <mc:Choice xmlns:p14="http://schemas.microsoft.com/office/powerpoint/2010/main" Requires="p14">
      <p:transition spd="slow" p14:dur="2000" advTm="10225"/>
    </mc:Choice>
    <mc:Fallback>
      <p:transition spd="slow" advTm="10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357C0BE-983B-4222-47C2-CB3552165AF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684D59D7-99D8-FBAF-09D7-0C91BC6CC36C}"/>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355DFEA3-1F15-B046-59C6-61533661EAB1}"/>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Does clearing the vector remove all elements safely?</a:t>
            </a:r>
          </a:p>
          <a:p>
            <a:pPr marL="0" lvl="0" indent="0" algn="l" rtl="0">
              <a:lnSpc>
                <a:spcPct val="90000"/>
              </a:lnSpc>
              <a:spcBef>
                <a:spcPts val="1000"/>
              </a:spcBef>
              <a:spcAft>
                <a:spcPts val="0"/>
              </a:spcAft>
              <a:buSzPts val="1800"/>
              <a:buNone/>
            </a:pPr>
            <a:r>
              <a:rPr lang="en-US" dirty="0"/>
              <a:t>(Test: ClearErasesCollection)</a:t>
            </a:r>
          </a:p>
          <a:p>
            <a:pPr marL="342900"/>
            <a:r>
              <a:rPr lang="en-US" dirty="0"/>
              <a:t>Clears collection</a:t>
            </a:r>
          </a:p>
          <a:p>
            <a:pPr marL="342900"/>
            <a:r>
              <a:rPr lang="en-US" dirty="0"/>
              <a:t>Confirms size becomes zero</a:t>
            </a:r>
          </a:p>
          <a:p>
            <a:pPr marL="342900"/>
            <a:r>
              <a:rPr lang="en-US" dirty="0"/>
              <a:t>Result: PASS</a:t>
            </a:r>
          </a:p>
          <a:p>
            <a:pPr marL="0" lvl="0" indent="0" algn="l" rtl="0">
              <a:lnSpc>
                <a:spcPct val="90000"/>
              </a:lnSpc>
              <a:spcBef>
                <a:spcPts val="1000"/>
              </a:spcBef>
              <a:spcAft>
                <a:spcPts val="0"/>
              </a:spcAft>
              <a:buSzPts val="1800"/>
              <a:buNone/>
            </a:pPr>
            <a:endParaRPr lang="en-US" dirty="0"/>
          </a:p>
          <a:p>
            <a:pPr marL="342900"/>
            <a:endParaRPr dirty="0"/>
          </a:p>
        </p:txBody>
      </p:sp>
      <p:pic>
        <p:nvPicPr>
          <p:cNvPr id="197" name="Google Shape;197;g9504e29505_0_0" descr="Green Pace logo">
            <a:extLst>
              <a:ext uri="{FF2B5EF4-FFF2-40B4-BE49-F238E27FC236}">
                <a16:creationId xmlns:a16="http://schemas.microsoft.com/office/drawing/2014/main" id="{2A95A1C5-7E96-C1FB-F525-F2584D7E241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525A355-415C-BB55-BA81-7A09BE2BE15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259737128"/>
      </p:ext>
    </p:extLst>
  </p:cSld>
  <p:clrMapOvr>
    <a:masterClrMapping/>
  </p:clrMapOvr>
  <mc:AlternateContent xmlns:mc="http://schemas.openxmlformats.org/markup-compatibility/2006">
    <mc:Choice xmlns:p14="http://schemas.microsoft.com/office/powerpoint/2010/main" Requires="p14">
      <p:transition spd="slow" p14:dur="2000" advTm="13340"/>
    </mc:Choice>
    <mc:Fallback>
      <p:transition spd="slow" advTm="13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C7B8136F-E60A-3D1F-2B94-AADB5B2F096F}"/>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7D567A2-C576-C7FF-9718-F0E9B20DB4DC}"/>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7AAAA54F-2AE7-4592-48D7-FE4D816686BF}"/>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Are added values within the expected range?</a:t>
            </a:r>
          </a:p>
          <a:p>
            <a:pPr marL="0" indent="0">
              <a:buNone/>
            </a:pPr>
            <a:r>
              <a:rPr lang="en-US" dirty="0"/>
              <a:t>(Test: AddedValuesAreWithinExpectedRange)</a:t>
            </a:r>
          </a:p>
          <a:p>
            <a:pPr marL="342900"/>
            <a:r>
              <a:rPr lang="en-US" dirty="0"/>
              <a:t>Inserts values into vector</a:t>
            </a:r>
          </a:p>
          <a:p>
            <a:pPr marL="342900"/>
            <a:r>
              <a:rPr lang="en-US" dirty="0"/>
              <a:t>Confirms stored values match expected bounds</a:t>
            </a:r>
          </a:p>
          <a:p>
            <a:pPr marL="342900"/>
            <a:r>
              <a:rPr lang="en-US" dirty="0"/>
              <a:t>Result: PASS</a:t>
            </a:r>
          </a:p>
        </p:txBody>
      </p:sp>
      <p:pic>
        <p:nvPicPr>
          <p:cNvPr id="197" name="Google Shape;197;g9504e29505_0_0" descr="Green Pace logo">
            <a:extLst>
              <a:ext uri="{FF2B5EF4-FFF2-40B4-BE49-F238E27FC236}">
                <a16:creationId xmlns:a16="http://schemas.microsoft.com/office/drawing/2014/main" id="{E7FF4469-6A0F-3DA5-E5CE-38AC8AC1D049}"/>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52F9E6F-7220-4FAA-654C-D5FF64EC3A8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654947822"/>
      </p:ext>
    </p:extLst>
  </p:cSld>
  <p:clrMapOvr>
    <a:masterClrMapping/>
  </p:clrMapOvr>
  <mc:AlternateContent xmlns:mc="http://schemas.openxmlformats.org/markup-compatibility/2006">
    <mc:Choice xmlns:p14="http://schemas.microsoft.com/office/powerpoint/2010/main" Requires="p14">
      <p:transition spd="slow" p14:dur="2000" advTm="13946"/>
    </mc:Choice>
    <mc:Fallback>
      <p:transition spd="slow" advTm="13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F1A46E4-C04F-CF94-76EC-59BC1542F24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20"/>
    </mc:Choice>
    <mc:Fallback>
      <p:transition spd="slow" advTm="5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sz="1600" b="1" dirty="0"/>
              <a:t>Pre-production:</a:t>
            </a:r>
          </a:p>
          <a:p>
            <a:pPr marL="742950" lvl="1" indent="-285750">
              <a:spcBef>
                <a:spcPts val="0"/>
              </a:spcBef>
              <a:buSzPts val="2000"/>
            </a:pPr>
            <a:r>
              <a:rPr lang="en-US" sz="1600" dirty="0"/>
              <a:t>Assess and plan</a:t>
            </a:r>
          </a:p>
          <a:p>
            <a:pPr marL="742950" lvl="1" indent="-285750">
              <a:spcBef>
                <a:spcPts val="0"/>
              </a:spcBef>
              <a:buSzPts val="2000"/>
            </a:pPr>
            <a:r>
              <a:rPr lang="en-US" sz="1600" dirty="0"/>
              <a:t>Design</a:t>
            </a:r>
          </a:p>
          <a:p>
            <a:pPr marL="742950" lvl="1" indent="-285750">
              <a:spcBef>
                <a:spcPts val="0"/>
              </a:spcBef>
              <a:buSzPts val="2000"/>
            </a:pPr>
            <a:r>
              <a:rPr lang="en-US" sz="1600" dirty="0"/>
              <a:t>Build</a:t>
            </a:r>
          </a:p>
          <a:p>
            <a:pPr marL="742950" lvl="1" indent="-285750">
              <a:spcBef>
                <a:spcPts val="0"/>
              </a:spcBef>
              <a:buSzPts val="2000"/>
            </a:pPr>
            <a:r>
              <a:rPr lang="en-US" sz="1600" dirty="0"/>
              <a:t>Verify and test</a:t>
            </a:r>
          </a:p>
          <a:p>
            <a:pPr marL="742950" lvl="1" indent="-285750">
              <a:spcBef>
                <a:spcPts val="0"/>
              </a:spcBef>
              <a:buSzPts val="2000"/>
            </a:pPr>
            <a:endParaRPr lang="en-US" sz="1600" dirty="0"/>
          </a:p>
          <a:p>
            <a:pPr marL="457200" lvl="1" indent="0">
              <a:spcBef>
                <a:spcPts val="0"/>
              </a:spcBef>
              <a:buSzPts val="2000"/>
              <a:buNone/>
            </a:pPr>
            <a:endParaRPr lang="en-US" sz="1600" dirty="0"/>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sz="1600" b="1" dirty="0"/>
              <a:t>Production:</a:t>
            </a:r>
          </a:p>
          <a:p>
            <a:pPr marL="742950" lvl="1" indent="-285750">
              <a:spcBef>
                <a:spcPts val="0"/>
              </a:spcBef>
              <a:buSzPts val="2000"/>
            </a:pPr>
            <a:r>
              <a:rPr lang="en-US" sz="1600" dirty="0"/>
              <a:t>Transition and health check</a:t>
            </a:r>
          </a:p>
          <a:p>
            <a:pPr marL="742950" lvl="1" indent="-285750">
              <a:spcBef>
                <a:spcPts val="0"/>
              </a:spcBef>
              <a:buSzPts val="2000"/>
            </a:pPr>
            <a:r>
              <a:rPr lang="en-US" sz="1600" dirty="0"/>
              <a:t>Monitor and detect</a:t>
            </a:r>
          </a:p>
          <a:p>
            <a:pPr marL="742950" lvl="1" indent="-285750">
              <a:spcBef>
                <a:spcPts val="0"/>
              </a:spcBef>
              <a:buSzPts val="2000"/>
            </a:pPr>
            <a:r>
              <a:rPr lang="en-US" sz="1600" dirty="0"/>
              <a:t>Respond</a:t>
            </a:r>
          </a:p>
          <a:p>
            <a:pPr marL="742950" lvl="1" indent="-285750">
              <a:spcBef>
                <a:spcPts val="0"/>
              </a:spcBef>
              <a:buSzPts val="2000"/>
            </a:pPr>
            <a:r>
              <a:rPr lang="en-US" sz="1600" dirty="0"/>
              <a:t>Maintain and stabilize</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EE3149E-DFCA-F37A-6FA3-A1E374F146F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956"/>
    </mc:Choice>
    <mc:Fallback>
      <p:transition spd="slow" advTm="63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dirty="0"/>
              <a:t>Problems</a:t>
            </a:r>
          </a:p>
          <a:p>
            <a:pPr marL="685800" lvl="1" indent="-228600">
              <a:spcBef>
                <a:spcPts val="0"/>
              </a:spcBef>
              <a:buSzPts val="2000"/>
            </a:pPr>
            <a:r>
              <a:rPr lang="en-US" dirty="0"/>
              <a:t>Growing codebase increases security risk</a:t>
            </a:r>
          </a:p>
          <a:p>
            <a:pPr marL="685800" lvl="1" indent="-228600">
              <a:spcBef>
                <a:spcPts val="0"/>
              </a:spcBef>
              <a:buSzPts val="2000"/>
            </a:pPr>
            <a:r>
              <a:rPr lang="en-US" dirty="0"/>
              <a:t>Late detection leads to costly fixes</a:t>
            </a:r>
          </a:p>
          <a:p>
            <a:pPr marL="685800" lvl="1" indent="-228600">
              <a:spcBef>
                <a:spcPts val="0"/>
              </a:spcBef>
              <a:buSzPts val="2000"/>
            </a:pPr>
            <a:endParaRPr lang="en-US" dirty="0"/>
          </a:p>
          <a:p>
            <a:pPr marL="228600" lvl="0" indent="-228600" algn="l" rtl="0">
              <a:lnSpc>
                <a:spcPct val="90000"/>
              </a:lnSpc>
              <a:spcBef>
                <a:spcPts val="0"/>
              </a:spcBef>
              <a:spcAft>
                <a:spcPts val="0"/>
              </a:spcAft>
              <a:buClr>
                <a:schemeClr val="lt1"/>
              </a:buClr>
              <a:buSzPts val="2000"/>
              <a:buChar char="•"/>
            </a:pPr>
            <a:r>
              <a:rPr lang="en-US" dirty="0"/>
              <a:t>Solutions</a:t>
            </a:r>
          </a:p>
          <a:p>
            <a:pPr marL="685800" lvl="1" indent="-228600">
              <a:spcBef>
                <a:spcPts val="0"/>
              </a:spcBef>
              <a:buSzPts val="2000"/>
            </a:pPr>
            <a:r>
              <a:rPr lang="en-US" dirty="0"/>
              <a:t>DevSecOps automation and unit testing</a:t>
            </a:r>
          </a:p>
          <a:p>
            <a:pPr marL="685800" lvl="1" indent="-228600">
              <a:spcBef>
                <a:spcPts val="0"/>
              </a:spcBef>
              <a:buSzPts val="2000"/>
            </a:pPr>
            <a:r>
              <a:rPr lang="en-US" dirty="0"/>
              <a:t>Standardized source coding policies</a:t>
            </a:r>
          </a:p>
          <a:p>
            <a:pPr marL="457200" lvl="1" indent="0">
              <a:spcBef>
                <a:spcPts val="0"/>
              </a:spcBef>
              <a:buSzPts val="2000"/>
              <a:buNone/>
            </a:pPr>
            <a:endParaRPr lang="en-US" dirty="0"/>
          </a:p>
          <a:p>
            <a:pPr marL="228600" lvl="0" indent="-228600" algn="l" rtl="0">
              <a:lnSpc>
                <a:spcPct val="90000"/>
              </a:lnSpc>
              <a:spcBef>
                <a:spcPts val="0"/>
              </a:spcBef>
              <a:spcAft>
                <a:spcPts val="0"/>
              </a:spcAft>
              <a:buClr>
                <a:schemeClr val="lt1"/>
              </a:buClr>
              <a:buSzPts val="2000"/>
              <a:buChar char="•"/>
            </a:pPr>
            <a:r>
              <a:rPr lang="en-US" dirty="0"/>
              <a:t>Act Now – Benefits</a:t>
            </a:r>
          </a:p>
          <a:p>
            <a:pPr marL="685800" lvl="1" indent="-228600">
              <a:spcBef>
                <a:spcPts val="0"/>
              </a:spcBef>
              <a:buSzPts val="2000"/>
            </a:pPr>
            <a:r>
              <a:rPr lang="en-US" dirty="0"/>
              <a:t>Early vulnerability detection</a:t>
            </a:r>
          </a:p>
          <a:p>
            <a:pPr marL="685800" lvl="1" indent="-228600">
              <a:spcBef>
                <a:spcPts val="0"/>
              </a:spcBef>
              <a:buSzPts val="2000"/>
            </a:pPr>
            <a:r>
              <a:rPr lang="en-US" dirty="0"/>
              <a:t>Lower cost</a:t>
            </a:r>
          </a:p>
          <a:p>
            <a:pPr marL="457200" lvl="1" indent="0">
              <a:spcBef>
                <a:spcPts val="0"/>
              </a:spcBef>
              <a:buSzPts val="2000"/>
              <a:buNone/>
            </a:pPr>
            <a:endParaRPr lang="en-US" dirty="0"/>
          </a:p>
          <a:p>
            <a:pPr marL="228600" lvl="0" indent="-228600" algn="l" rtl="0">
              <a:lnSpc>
                <a:spcPct val="90000"/>
              </a:lnSpc>
              <a:spcBef>
                <a:spcPts val="0"/>
              </a:spcBef>
              <a:spcAft>
                <a:spcPts val="0"/>
              </a:spcAft>
              <a:buClr>
                <a:schemeClr val="lt1"/>
              </a:buClr>
              <a:buSzPts val="2000"/>
              <a:buChar char="•"/>
            </a:pPr>
            <a:r>
              <a:rPr lang="en-US" dirty="0"/>
              <a:t>Wait – Risks</a:t>
            </a:r>
          </a:p>
          <a:p>
            <a:pPr marL="685800" lvl="1" indent="-228600">
              <a:spcBef>
                <a:spcPts val="0"/>
              </a:spcBef>
              <a:buSzPts val="2000"/>
            </a:pPr>
            <a:r>
              <a:rPr lang="en-US" dirty="0"/>
              <a:t>Technical debt</a:t>
            </a:r>
          </a:p>
          <a:p>
            <a:pPr marL="685800" lvl="1" indent="-228600">
              <a:spcBef>
                <a:spcPts val="0"/>
              </a:spcBef>
              <a:buSzPts val="2000"/>
            </a:pPr>
            <a:r>
              <a:rPr lang="en-US" dirty="0"/>
              <a:t>Increased recovery cost</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72D2A56-CAB3-1B85-2F53-FFA271EB946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277"/>
    </mc:Choice>
    <mc:Fallback>
      <p:transition spd="slow" advTm="25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33172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Security training for new developers</a:t>
            </a:r>
          </a:p>
          <a:p>
            <a:pPr marL="1143000" lvl="2" indent="-228600" algn="l" rtl="0">
              <a:lnSpc>
                <a:spcPct val="90000"/>
              </a:lnSpc>
              <a:spcBef>
                <a:spcPts val="0"/>
              </a:spcBef>
              <a:spcAft>
                <a:spcPts val="0"/>
              </a:spcAft>
              <a:buClr>
                <a:schemeClr val="lt1"/>
              </a:buClr>
              <a:buSzPts val="1800"/>
              <a:buChar char="•"/>
            </a:pPr>
            <a:r>
              <a:rPr lang="en-US" sz="2000" dirty="0"/>
              <a:t>Regular updates to secure coding standards</a:t>
            </a:r>
          </a:p>
          <a:p>
            <a:pPr marL="1143000" lvl="2" indent="-228600" algn="l" rtl="0">
              <a:lnSpc>
                <a:spcPct val="90000"/>
              </a:lnSpc>
              <a:spcBef>
                <a:spcPts val="0"/>
              </a:spcBef>
              <a:spcAft>
                <a:spcPts val="0"/>
              </a:spcAft>
              <a:buClr>
                <a:schemeClr val="lt1"/>
              </a:buClr>
              <a:buSzPts val="1800"/>
              <a:buChar char="•"/>
            </a:pPr>
            <a:r>
              <a:rPr lang="en-US" sz="2000" dirty="0"/>
              <a:t>Periodic security reviews and audits</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7699D73-8C8F-34E2-D93A-1836E865D00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320"/>
    </mc:Choice>
    <mc:Fallback>
      <p:transition spd="slow" advTm="24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Adopt secure coding standards</a:t>
            </a:r>
          </a:p>
          <a:p>
            <a:pPr marL="228600" lvl="0" indent="-228600" algn="l" rtl="0">
              <a:lnSpc>
                <a:spcPct val="90000"/>
              </a:lnSpc>
              <a:spcBef>
                <a:spcPts val="0"/>
              </a:spcBef>
              <a:spcAft>
                <a:spcPts val="0"/>
              </a:spcAft>
              <a:buClr>
                <a:schemeClr val="lt1"/>
              </a:buClr>
              <a:buSzPts val="2200"/>
              <a:buChar char="•"/>
            </a:pPr>
            <a:r>
              <a:rPr lang="en-US" dirty="0"/>
              <a:t>Enforce coding standards through automation</a:t>
            </a:r>
          </a:p>
          <a:p>
            <a:pPr marL="228600" lvl="0" indent="-228600" algn="l" rtl="0">
              <a:lnSpc>
                <a:spcPct val="90000"/>
              </a:lnSpc>
              <a:spcBef>
                <a:spcPts val="0"/>
              </a:spcBef>
              <a:spcAft>
                <a:spcPts val="0"/>
              </a:spcAft>
              <a:buClr>
                <a:schemeClr val="lt1"/>
              </a:buClr>
              <a:buSzPts val="2200"/>
              <a:buChar char="•"/>
            </a:pPr>
            <a:r>
              <a:rPr lang="en-US" dirty="0"/>
              <a:t>Require security testing at every development phase</a:t>
            </a:r>
          </a:p>
          <a:p>
            <a:pPr marL="228600" lvl="0" indent="-228600" algn="l" rtl="0">
              <a:lnSpc>
                <a:spcPct val="90000"/>
              </a:lnSpc>
              <a:spcBef>
                <a:spcPts val="0"/>
              </a:spcBef>
              <a:spcAft>
                <a:spcPts val="0"/>
              </a:spcAft>
              <a:buClr>
                <a:schemeClr val="lt1"/>
              </a:buClr>
              <a:buSzPts val="2200"/>
              <a:buChar char="•"/>
            </a:pPr>
            <a:r>
              <a:rPr lang="en-US" dirty="0"/>
              <a:t>Continuously update policies to address new threats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2BA0F4F-9545-4A66-1C21-F4D534B2F9A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185"/>
    </mc:Choice>
    <mc:Fallback>
      <p:transition spd="slow" advTm="26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spcBef>
                <a:spcPts val="0"/>
              </a:spcBef>
              <a:buSzPts val="2200"/>
            </a:pPr>
            <a:r>
              <a:rPr lang="en-US" dirty="0"/>
              <a:t>“</a:t>
            </a:r>
            <a:r>
              <a:rPr lang="en-US" dirty="0" err="1"/>
              <a:t>Defence</a:t>
            </a:r>
            <a:r>
              <a:rPr lang="en-US" dirty="0"/>
              <a:t> in Depth.” </a:t>
            </a:r>
            <a:r>
              <a:rPr lang="en-US" dirty="0" err="1"/>
              <a:t>GeeksforGeeks</a:t>
            </a:r>
            <a:r>
              <a:rPr lang="en-US" dirty="0"/>
              <a:t>, </a:t>
            </a:r>
            <a:r>
              <a:rPr lang="en-US" dirty="0" err="1"/>
              <a:t>GeeksforGeeks</a:t>
            </a:r>
            <a:r>
              <a:rPr lang="en-US" dirty="0"/>
              <a:t>, 19 Sept. 2025, </a:t>
            </a:r>
            <a:r>
              <a:rPr lang="en-US" dirty="0">
                <a:hlinkClick r:id="rId6"/>
              </a:rPr>
              <a:t>www.geeksforgeeks.org/ethical-hacking/defence-in-depth/</a:t>
            </a:r>
            <a:endParaRPr lang="en-US" dirty="0"/>
          </a:p>
          <a:p>
            <a:pPr marL="228600" lvl="0" indent="-228600">
              <a:spcBef>
                <a:spcPts val="0"/>
              </a:spcBef>
              <a:buSzPts val="2200"/>
            </a:pPr>
            <a:endParaRPr lang="en-US" dirty="0"/>
          </a:p>
          <a:p>
            <a:pPr marL="228600" lvl="0" indent="-228600">
              <a:spcBef>
                <a:spcPts val="0"/>
              </a:spcBef>
              <a:buSzPts val="2200"/>
            </a:pPr>
            <a:r>
              <a:rPr lang="en-US" dirty="0" err="1"/>
              <a:t>SonarSource</a:t>
            </a:r>
            <a:r>
              <a:rPr lang="en-US" dirty="0"/>
              <a:t>. “What Is Secure Coding?” Sonar, 21 Oct. 2025, </a:t>
            </a:r>
            <a:r>
              <a:rPr lang="en-US" dirty="0">
                <a:hlinkClick r:id="rId7"/>
              </a:rPr>
              <a:t>www.sonarsource.com/resources/library/secure-coding/</a:t>
            </a:r>
            <a:endParaRPr lang="en-US" dirty="0"/>
          </a:p>
          <a:p>
            <a:pPr marL="228600" lvl="0" indent="-228600">
              <a:spcBef>
                <a:spcPts val="0"/>
              </a:spcBef>
              <a:buSzPts val="2200"/>
            </a:pPr>
            <a:endParaRPr lang="en-US" dirty="0"/>
          </a:p>
          <a:p>
            <a:pPr marL="228600" lvl="0" indent="-228600">
              <a:spcBef>
                <a:spcPts val="0"/>
              </a:spcBef>
              <a:buSzPts val="2200"/>
            </a:pPr>
            <a:r>
              <a:rPr lang="en-US" dirty="0"/>
              <a:t>Patni, Aditya. “What Is DevSecOps Automation and Its 5 Benefits.” Practical DevSecOps, 3 Sept. 2023, </a:t>
            </a:r>
            <a:r>
              <a:rPr lang="en-US" dirty="0">
                <a:hlinkClick r:id="rId8"/>
              </a:rPr>
              <a:t>www.practical-devsecops.com/devsecops-automation/?srsltid=AfmBOorRotn033CybMl3mRK-yOT5k0tBo6ZbnzZdEtY2xSOgS9NyITq8</a:t>
            </a:r>
            <a:endParaRPr lang="en-US" dirty="0"/>
          </a:p>
          <a:p>
            <a:pPr marL="228600" lvl="0" indent="-228600">
              <a:spcBef>
                <a:spcPts val="0"/>
              </a:spcBef>
              <a:buSzPts val="2200"/>
            </a:pPr>
            <a:endParaRPr lang="en-US" dirty="0"/>
          </a:p>
          <a:p>
            <a:pPr marL="228600" lvl="0" indent="-228600">
              <a:spcBef>
                <a:spcPts val="0"/>
              </a:spcBef>
              <a:buSzPts val="2200"/>
            </a:pPr>
            <a:r>
              <a:rPr lang="en-US" dirty="0" err="1"/>
              <a:t>SentinelOne</a:t>
            </a:r>
            <a:r>
              <a:rPr lang="en-US" dirty="0"/>
              <a:t>. “Information Security Risk Assessment: Benefits &amp; Challenges.” </a:t>
            </a:r>
            <a:r>
              <a:rPr lang="en-US" dirty="0" err="1"/>
              <a:t>SentinelOne</a:t>
            </a:r>
            <a:r>
              <a:rPr lang="en-US" dirty="0"/>
              <a:t>, 5 Nov. 2025, </a:t>
            </a:r>
            <a:r>
              <a:rPr lang="en-US" dirty="0">
                <a:hlinkClick r:id="rId9"/>
              </a:rPr>
              <a:t>www.sentinelone.com/cybersecurity-101/cybersecurity/information-security-risk-assessment/</a:t>
            </a:r>
            <a:endParaRPr lang="en-US" dirty="0"/>
          </a:p>
          <a:p>
            <a:pPr marL="228600" lvl="0" indent="-228600">
              <a:spcBef>
                <a:spcPts val="0"/>
              </a:spcBef>
              <a:buSzPts val="2200"/>
            </a:pPr>
            <a:endParaRPr lang="en-US" dirty="0"/>
          </a:p>
          <a:p>
            <a:pPr marL="228600" lvl="0" indent="-228600">
              <a:spcBef>
                <a:spcPts val="0"/>
              </a:spcBef>
              <a:buSzPts val="2200"/>
            </a:pPr>
            <a:endParaRPr lang="en-US" dirty="0"/>
          </a:p>
          <a:p>
            <a:pPr marL="228600" lvl="0" indent="-228600">
              <a:spcBef>
                <a:spcPts val="0"/>
              </a:spcBef>
              <a:buSzPts val="2200"/>
            </a:pPr>
            <a:endParaRPr lang="en-US" dirty="0"/>
          </a:p>
          <a:p>
            <a:pPr marL="228600" lvl="0" indent="-228600">
              <a:spcBef>
                <a:spcPts val="0"/>
              </a:spcBef>
              <a:buSzPts val="2200"/>
            </a:pPr>
            <a:endParaRPr lang="en-US" dirty="0"/>
          </a:p>
        </p:txBody>
      </p:sp>
      <p:pic>
        <p:nvPicPr>
          <p:cNvPr id="239" name="Google Shape;239;p14"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D27A355-C91B-F3DB-78DB-C4DBCE58840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00"/>
    </mc:Choice>
    <mc:Fallback>
      <p:transition spd="slow" advTm="4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8951976" cy="4142232"/>
          </a:xfrm>
          <a:prstGeom prst="rect">
            <a:avLst/>
          </a:prstGeom>
          <a:noFill/>
          <a:ln>
            <a:noFill/>
          </a:ln>
        </p:spPr>
        <p:txBody>
          <a:bodyPr spcFirstLastPara="1" wrap="square" lIns="91425" tIns="45700" rIns="91425" bIns="45700" anchor="t" anchorCtr="0">
            <a:normAutofit/>
          </a:bodyPr>
          <a:lstStyle/>
          <a:p>
            <a:pPr marL="342900">
              <a:buSzPts val="2200"/>
            </a:pPr>
            <a:r>
              <a:rPr lang="en-US" sz="1800" dirty="0"/>
              <a:t>Security integrated throughout development</a:t>
            </a:r>
          </a:p>
          <a:p>
            <a:pPr marL="342900">
              <a:buSzPts val="2200"/>
            </a:pPr>
            <a:r>
              <a:rPr lang="en-US" sz="1800" dirty="0"/>
              <a:t>Supports Defense-In-Depth</a:t>
            </a:r>
          </a:p>
          <a:p>
            <a:pPr marL="342900">
              <a:buSzPts val="2200"/>
            </a:pPr>
            <a:r>
              <a:rPr lang="en-US" sz="1800" dirty="0"/>
              <a:t>Standardizes secure coding</a:t>
            </a:r>
          </a:p>
          <a:p>
            <a:pPr marL="0" indent="0">
              <a:buSzPts val="2200"/>
              <a:buNone/>
            </a:pPr>
            <a:r>
              <a:rPr lang="en-US" sz="1800" dirty="0"/>
              <a:t>      practices</a:t>
            </a:r>
          </a:p>
          <a:p>
            <a:pPr marL="342900">
              <a:buSzPts val="2200"/>
            </a:pPr>
            <a:r>
              <a:rPr lang="en-US" sz="1800" dirty="0"/>
              <a:t>Enable automation and </a:t>
            </a:r>
          </a:p>
          <a:p>
            <a:pPr marL="0" indent="0">
              <a:buSzPts val="2200"/>
              <a:buNone/>
            </a:pPr>
            <a:r>
              <a:rPr lang="en-US" sz="1800" dirty="0"/>
              <a:t>      repeatability</a:t>
            </a:r>
            <a:endParaRPr sz="18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523099" y="279255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E85B1AFF-CDF1-9D5E-EDE4-9BC07C935BC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356"/>
    </mc:Choice>
    <mc:Fallback>
      <p:transition spd="slow" advTm="28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864012050"/>
              </p:ext>
            </p:extLst>
          </p:nvPr>
        </p:nvGraphicFramePr>
        <p:xfrm>
          <a:off x="3171900" y="2561050"/>
          <a:ext cx="7835225" cy="359809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Input Injection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Buffer Overflow</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Improper Error Handling</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Race Condition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D73C976-3DA2-72B1-5DC8-17CB3713287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782"/>
    </mc:Choice>
    <mc:Fallback>
      <p:transition spd="slow" advTm="53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AutoNum type="arabicPeriod"/>
            </a:pPr>
            <a:r>
              <a:rPr lang="en-US" dirty="0"/>
              <a:t>Validate Input Data</a:t>
            </a:r>
          </a:p>
          <a:p>
            <a:pPr lvl="0" indent="-457200" algn="l" rtl="0">
              <a:lnSpc>
                <a:spcPct val="90000"/>
              </a:lnSpc>
              <a:spcBef>
                <a:spcPts val="0"/>
              </a:spcBef>
              <a:spcAft>
                <a:spcPts val="0"/>
              </a:spcAft>
              <a:buClr>
                <a:schemeClr val="lt1"/>
              </a:buClr>
              <a:buSzPts val="2200"/>
              <a:buAutoNum type="arabicPeriod"/>
            </a:pPr>
            <a:r>
              <a:rPr lang="en-US" dirty="0"/>
              <a:t>Heed Compiler Warnings</a:t>
            </a:r>
          </a:p>
          <a:p>
            <a:pPr lvl="0" indent="-457200" algn="l" rtl="0">
              <a:lnSpc>
                <a:spcPct val="90000"/>
              </a:lnSpc>
              <a:spcBef>
                <a:spcPts val="0"/>
              </a:spcBef>
              <a:spcAft>
                <a:spcPts val="0"/>
              </a:spcAft>
              <a:buClr>
                <a:schemeClr val="lt1"/>
              </a:buClr>
              <a:buSzPts val="2200"/>
              <a:buAutoNum type="arabicPeriod"/>
            </a:pPr>
            <a:r>
              <a:rPr lang="en-US" dirty="0"/>
              <a:t>Architect and Design for Security Policies</a:t>
            </a:r>
          </a:p>
          <a:p>
            <a:pPr lvl="0" indent="-457200" algn="l" rtl="0">
              <a:lnSpc>
                <a:spcPct val="90000"/>
              </a:lnSpc>
              <a:spcBef>
                <a:spcPts val="0"/>
              </a:spcBef>
              <a:spcAft>
                <a:spcPts val="0"/>
              </a:spcAft>
              <a:buClr>
                <a:schemeClr val="lt1"/>
              </a:buClr>
              <a:buSzPts val="2200"/>
              <a:buAutoNum type="arabicPeriod"/>
            </a:pPr>
            <a:r>
              <a:rPr lang="en-US" dirty="0"/>
              <a:t>Keep It Simple</a:t>
            </a:r>
          </a:p>
          <a:p>
            <a:pPr lvl="0" indent="-457200" algn="l" rtl="0">
              <a:lnSpc>
                <a:spcPct val="90000"/>
              </a:lnSpc>
              <a:spcBef>
                <a:spcPts val="0"/>
              </a:spcBef>
              <a:spcAft>
                <a:spcPts val="0"/>
              </a:spcAft>
              <a:buClr>
                <a:schemeClr val="lt1"/>
              </a:buClr>
              <a:buSzPts val="2200"/>
              <a:buAutoNum type="arabicPeriod"/>
            </a:pPr>
            <a:r>
              <a:rPr lang="en-US" dirty="0"/>
              <a:t>Default Deny</a:t>
            </a:r>
          </a:p>
          <a:p>
            <a:pPr lvl="0" indent="-457200" algn="l" rtl="0">
              <a:lnSpc>
                <a:spcPct val="90000"/>
              </a:lnSpc>
              <a:spcBef>
                <a:spcPts val="0"/>
              </a:spcBef>
              <a:spcAft>
                <a:spcPts val="0"/>
              </a:spcAft>
              <a:buClr>
                <a:schemeClr val="lt1"/>
              </a:buClr>
              <a:buSzPts val="2200"/>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AutoNum type="arabicPeriod"/>
            </a:pPr>
            <a:r>
              <a:rPr lang="en-US" dirty="0"/>
              <a:t>Practice Defense in Depth</a:t>
            </a:r>
          </a:p>
          <a:p>
            <a:pPr lvl="0" indent="-457200" algn="l" rtl="0">
              <a:lnSpc>
                <a:spcPct val="90000"/>
              </a:lnSpc>
              <a:spcBef>
                <a:spcPts val="0"/>
              </a:spcBef>
              <a:spcAft>
                <a:spcPts val="0"/>
              </a:spcAft>
              <a:buClr>
                <a:schemeClr val="lt1"/>
              </a:buClr>
              <a:buSzPts val="2200"/>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AutoNum type="arabicPeriod"/>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D6479FF-DEE6-E2E5-BE98-AE15621D3F6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228"/>
    </mc:Choice>
    <mc:Fallback>
      <p:transition spd="slow" advTm="66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spcBef>
                <a:spcPts val="0"/>
              </a:spcBef>
              <a:buSzPts val="2000"/>
              <a:buAutoNum type="arabicPeriod"/>
            </a:pPr>
            <a:r>
              <a:rPr lang="en-US" dirty="0"/>
              <a:t>SQL Injection</a:t>
            </a:r>
          </a:p>
          <a:p>
            <a:pPr lvl="0" indent="-457200">
              <a:spcBef>
                <a:spcPts val="0"/>
              </a:spcBef>
              <a:buSzPts val="2000"/>
              <a:buAutoNum type="arabicPeriod"/>
            </a:pPr>
            <a:r>
              <a:rPr lang="en-US" dirty="0"/>
              <a:t>Memory Protection</a:t>
            </a:r>
          </a:p>
          <a:p>
            <a:pPr lvl="0" indent="-457200">
              <a:spcBef>
                <a:spcPts val="0"/>
              </a:spcBef>
              <a:buSzPts val="2000"/>
              <a:buAutoNum type="arabicPeriod"/>
            </a:pPr>
            <a:r>
              <a:rPr lang="en-US" dirty="0"/>
              <a:t>Bounds Checking</a:t>
            </a:r>
          </a:p>
          <a:p>
            <a:pPr lvl="0" indent="-457200">
              <a:spcBef>
                <a:spcPts val="0"/>
              </a:spcBef>
              <a:buSzPts val="2000"/>
              <a:buAutoNum type="arabicPeriod"/>
            </a:pPr>
            <a:r>
              <a:rPr lang="en-US" dirty="0"/>
              <a:t>Dangling Pointer</a:t>
            </a:r>
          </a:p>
          <a:p>
            <a:pPr lvl="0" indent="-457200">
              <a:spcBef>
                <a:spcPts val="0"/>
              </a:spcBef>
              <a:buSzPts val="2000"/>
              <a:buAutoNum type="arabicPeriod"/>
            </a:pPr>
            <a:r>
              <a:rPr lang="en-US" dirty="0"/>
              <a:t>Pointer Initialization</a:t>
            </a:r>
          </a:p>
          <a:p>
            <a:pPr lvl="0" indent="-457200">
              <a:spcBef>
                <a:spcPts val="0"/>
              </a:spcBef>
              <a:buSzPts val="2000"/>
              <a:buAutoNum type="arabicPeriod"/>
            </a:pPr>
            <a:r>
              <a:rPr lang="en-US" dirty="0"/>
              <a:t>Exceptions</a:t>
            </a:r>
          </a:p>
          <a:p>
            <a:pPr lvl="0" indent="-457200">
              <a:spcBef>
                <a:spcPts val="0"/>
              </a:spcBef>
              <a:buSzPts val="2000"/>
              <a:buAutoNum type="arabicPeriod"/>
            </a:pPr>
            <a:r>
              <a:rPr lang="en-US" dirty="0"/>
              <a:t>Assertions</a:t>
            </a:r>
          </a:p>
          <a:p>
            <a:pPr lvl="0" indent="-457200">
              <a:spcBef>
                <a:spcPts val="0"/>
              </a:spcBef>
              <a:buSzPts val="2000"/>
              <a:buAutoNum type="arabicPeriod"/>
            </a:pPr>
            <a:r>
              <a:rPr lang="en-US" dirty="0"/>
              <a:t>String Correctness</a:t>
            </a:r>
          </a:p>
          <a:p>
            <a:pPr lvl="0" indent="-457200">
              <a:spcBef>
                <a:spcPts val="0"/>
              </a:spcBef>
              <a:buSzPts val="2000"/>
              <a:buAutoNum type="arabicPeriod"/>
            </a:pPr>
            <a:r>
              <a:rPr lang="en-US" dirty="0"/>
              <a:t>Data Value</a:t>
            </a:r>
          </a:p>
          <a:p>
            <a:pPr lvl="0" indent="-457200">
              <a:spcBef>
                <a:spcPts val="0"/>
              </a:spcBef>
              <a:buSzPts val="2000"/>
              <a:buAutoNum type="arabicPeriod"/>
            </a:pPr>
            <a:r>
              <a:rPr lang="en-US" dirty="0"/>
              <a:t>Data Type</a:t>
            </a:r>
          </a:p>
          <a:p>
            <a:pPr lvl="0" indent="-457200">
              <a:spcBef>
                <a:spcPts val="0"/>
              </a:spcBef>
              <a:buSzPts val="2000"/>
              <a:buAutoNum type="arabicPeriod"/>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B84B9BB6-4123-5605-2CCC-2B91986894C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956"/>
    </mc:Choice>
    <mc:Fallback>
      <p:transition spd="slow" advTm="95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buSzPts val="1600"/>
            </a:pPr>
            <a:r>
              <a:rPr lang="en-US" sz="1600" dirty="0"/>
              <a:t>Encryption at Rest</a:t>
            </a:r>
          </a:p>
          <a:p>
            <a:pPr marL="285750" indent="-285750">
              <a:buSzPts val="1600"/>
            </a:pPr>
            <a:r>
              <a:rPr lang="en-US" sz="1600" dirty="0"/>
              <a:t>Encryption in Flight</a:t>
            </a:r>
          </a:p>
          <a:p>
            <a:pPr marL="285750" indent="-285750">
              <a:buSzPts val="1600"/>
            </a:pPr>
            <a:r>
              <a:rPr lang="en-US" sz="1600" dirty="0"/>
              <a:t>Encryption in Use</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2EE32EC-06DA-82F1-8F97-FC996029190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387"/>
    </mc:Choice>
    <mc:Fallback>
      <p:transition spd="slow" advTm="32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a:t>
            </a:r>
          </a:p>
          <a:p>
            <a:pPr marL="228600" lvl="0" indent="-228600" algn="l" rtl="0">
              <a:lnSpc>
                <a:spcPct val="90000"/>
              </a:lnSpc>
              <a:spcBef>
                <a:spcPts val="0"/>
              </a:spcBef>
              <a:spcAft>
                <a:spcPts val="0"/>
              </a:spcAft>
              <a:buClr>
                <a:schemeClr val="lt1"/>
              </a:buClr>
              <a:buSzPts val="2400"/>
              <a:buChar char="•"/>
            </a:pPr>
            <a:r>
              <a:rPr lang="en-US" dirty="0"/>
              <a:t>Authorization</a:t>
            </a:r>
          </a:p>
          <a:p>
            <a:pPr marL="228600" lvl="0" indent="-228600" algn="l" rtl="0">
              <a:lnSpc>
                <a:spcPct val="90000"/>
              </a:lnSpc>
              <a:spcBef>
                <a:spcPts val="0"/>
              </a:spcBef>
              <a:spcAft>
                <a:spcPts val="0"/>
              </a:spcAft>
              <a:buClr>
                <a:schemeClr val="lt1"/>
              </a:buClr>
              <a:buSzPts val="2400"/>
              <a:buChar char="•"/>
            </a:pPr>
            <a:r>
              <a:rPr lang="en-US" dirty="0"/>
              <a:t>Accounting</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04BB950-1D65-D480-8ADF-6066CB529A8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140"/>
    </mc:Choice>
    <mc:Fallback>
      <p:transition spd="slow" advTm="76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Bounds checking</a:t>
            </a:r>
          </a:p>
          <a:p>
            <a:pPr marL="342900"/>
            <a:r>
              <a:rPr lang="en-US" dirty="0"/>
              <a:t>Out of bounds access can cause crashes</a:t>
            </a:r>
          </a:p>
          <a:p>
            <a:pPr marL="0" indent="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3710F0FB-758F-0DE1-F5C5-B30628083798}"/>
              </a:ext>
            </a:extLst>
          </p:cNvPr>
          <p:cNvSpPr txBox="1"/>
          <p:nvPr/>
        </p:nvSpPr>
        <p:spPr>
          <a:xfrm>
            <a:off x="3047238" y="3091985"/>
            <a:ext cx="6094476" cy="674031"/>
          </a:xfrm>
          <a:prstGeom prst="rect">
            <a:avLst/>
          </a:prstGeom>
          <a:noFill/>
        </p:spPr>
        <p:txBody>
          <a:bodyPr wrap="square">
            <a:spAutoFit/>
          </a:bodyPr>
          <a:lstStyle/>
          <a:p>
            <a:pPr marL="0" lvl="0" indent="0" algn="l" rtl="0">
              <a:lnSpc>
                <a:spcPct val="90000"/>
              </a:lnSpc>
              <a:spcBef>
                <a:spcPts val="1000"/>
              </a:spcBef>
              <a:spcAft>
                <a:spcPts val="0"/>
              </a:spcAft>
              <a:buSzPts val="1800"/>
              <a:buNone/>
            </a:pPr>
            <a:r>
              <a:rPr lang="en-US" dirty="0"/>
              <a:t>[Identify the coding vulnerability you chose to test. Include four to six mixed tests for positive and negative results. Include a slide for each test. Use the question for the test as the title. Show the results.]</a:t>
            </a:r>
          </a:p>
        </p:txBody>
      </p:sp>
      <p:pic>
        <p:nvPicPr>
          <p:cNvPr id="4" name="Audio 3">
            <a:hlinkClick r:id="" action="ppaction://media"/>
            <a:extLst>
              <a:ext uri="{FF2B5EF4-FFF2-40B4-BE49-F238E27FC236}">
                <a16:creationId xmlns:a16="http://schemas.microsoft.com/office/drawing/2014/main" id="{2988B5EC-E2C7-702E-9D38-A04672E200E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938"/>
    </mc:Choice>
    <mc:Fallback>
      <p:transition spd="slow" advTm="18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5EE5E48E-638E-9DDA-EC8E-7E8AE2F07429}"/>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55EA5DB6-AFBA-0381-D306-A5247A83E9BE}"/>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F21B66CA-E97E-87D4-033D-22A2AC85D23C}"/>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Can we add values to an empty vector successfully?</a:t>
            </a:r>
          </a:p>
          <a:p>
            <a:pPr marL="0" lvl="0" indent="0" algn="l" rtl="0">
              <a:lnSpc>
                <a:spcPct val="90000"/>
              </a:lnSpc>
              <a:spcBef>
                <a:spcPts val="1000"/>
              </a:spcBef>
              <a:spcAft>
                <a:spcPts val="0"/>
              </a:spcAft>
              <a:buSzPts val="1800"/>
              <a:buNone/>
            </a:pPr>
            <a:r>
              <a:rPr lang="en-US" dirty="0"/>
              <a:t>(Test: CanAddToEmptyVector)</a:t>
            </a:r>
          </a:p>
          <a:p>
            <a:pPr marL="342900"/>
            <a:r>
              <a:rPr lang="en-US" dirty="0"/>
              <a:t>Adds an element to an empty vector</a:t>
            </a:r>
          </a:p>
          <a:p>
            <a:pPr marL="342900"/>
            <a:r>
              <a:rPr lang="en-US" dirty="0"/>
              <a:t>Result: PASS</a:t>
            </a:r>
            <a:endParaRPr dirty="0"/>
          </a:p>
        </p:txBody>
      </p:sp>
      <p:pic>
        <p:nvPicPr>
          <p:cNvPr id="197" name="Google Shape;197;g9504e29505_0_0" descr="Green Pace logo">
            <a:extLst>
              <a:ext uri="{FF2B5EF4-FFF2-40B4-BE49-F238E27FC236}">
                <a16:creationId xmlns:a16="http://schemas.microsoft.com/office/drawing/2014/main" id="{EBDB8B84-FFF0-27E0-4947-880DFF7461D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B556C97-183B-A735-D3BA-5986D1EAAF1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00000" t="-371875" r="-700000" b="-37187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68780125"/>
      </p:ext>
    </p:extLst>
  </p:cSld>
  <p:clrMapOvr>
    <a:masterClrMapping/>
  </p:clrMapOvr>
  <mc:AlternateContent xmlns:mc="http://schemas.openxmlformats.org/markup-compatibility/2006">
    <mc:Choice xmlns:p14="http://schemas.microsoft.com/office/powerpoint/2010/main" Requires="p14">
      <p:transition spd="slow" p14:dur="2000" advTm="18439"/>
    </mc:Choice>
    <mc:Fallback>
      <p:transition spd="slow" advTm="18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612</TotalTime>
  <Words>515</Words>
  <Application>Microsoft Office PowerPoint</Application>
  <PresentationFormat>Widescreen</PresentationFormat>
  <Paragraphs>126</Paragraphs>
  <Slides>18</Slides>
  <Notes>18</Notes>
  <HiddenSlides>0</HiddenSlides>
  <MMClips>18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Sachin</cp:lastModifiedBy>
  <cp:revision>21</cp:revision>
  <dcterms:created xsi:type="dcterms:W3CDTF">2020-08-19T17:59:24Z</dcterms:created>
  <dcterms:modified xsi:type="dcterms:W3CDTF">2025-12-15T07:24:40Z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